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1"/>
  </p:notesMasterIdLst>
  <p:sldIdLst>
    <p:sldId id="256" r:id="rId2"/>
    <p:sldId id="299" r:id="rId3"/>
    <p:sldId id="406" r:id="rId4"/>
    <p:sldId id="408" r:id="rId5"/>
    <p:sldId id="407" r:id="rId6"/>
    <p:sldId id="409" r:id="rId7"/>
    <p:sldId id="410" r:id="rId8"/>
    <p:sldId id="411" r:id="rId9"/>
    <p:sldId id="412" r:id="rId10"/>
    <p:sldId id="413" r:id="rId11"/>
    <p:sldId id="414" r:id="rId12"/>
    <p:sldId id="415" r:id="rId13"/>
    <p:sldId id="419" r:id="rId14"/>
    <p:sldId id="416" r:id="rId15"/>
    <p:sldId id="417" r:id="rId16"/>
    <p:sldId id="418" r:id="rId17"/>
    <p:sldId id="420" r:id="rId18"/>
    <p:sldId id="421" r:id="rId19"/>
    <p:sldId id="42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C3300"/>
    <a:srgbClr val="FF66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77" autoAdjust="0"/>
    <p:restoredTop sz="94654" autoAdjust="0"/>
  </p:normalViewPr>
  <p:slideViewPr>
    <p:cSldViewPr>
      <p:cViewPr varScale="1">
        <p:scale>
          <a:sx n="100" d="100"/>
          <a:sy n="100" d="100"/>
        </p:scale>
        <p:origin x="-20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233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5DDCDD-1B47-4E7C-A5EE-E2E7F95CB9A6}" type="datetimeFigureOut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222C0A-A66C-4230-82CD-F639202474B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22C0A-A66C-4230-82CD-F639202474BE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2D94FD8-3931-4E37-A4D3-6773E929C542}" type="datetimeFigureOut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2D94FD8-3931-4E37-A4D3-6773E929C542}" type="datetimeFigureOut">
              <a:rPr lang="ru-RU" smtClean="0"/>
              <a:pPr/>
              <a:t>23.12.2020</a:t>
            </a:fld>
            <a:endParaRPr lang="ru-RU" dirty="0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1A27BF13-6631-4395-9B2B-120E5F056ADE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00042"/>
            <a:ext cx="8429652" cy="3643314"/>
          </a:xfrm>
        </p:spPr>
        <p:txBody>
          <a:bodyPr>
            <a:normAutofit fontScale="90000"/>
          </a:bodyPr>
          <a:lstStyle/>
          <a:p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Результаты ВПР учащихся </a:t>
            </a:r>
            <a:r>
              <a:rPr lang="ru-RU" sz="49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9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классов 2020-2021 учебного года </a:t>
            </a:r>
            <a: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43438" y="4071942"/>
            <a:ext cx="4328485" cy="633541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142852"/>
          <a:ext cx="9001188" cy="5643602"/>
        </p:xfrm>
        <a:graphic>
          <a:graphicData uri="http://schemas.openxmlformats.org/drawingml/2006/table">
            <a:tbl>
              <a:tblPr/>
              <a:tblGrid>
                <a:gridCol w="8143932"/>
                <a:gridCol w="857256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9.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Сформированность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уважительного отношения к России, своей семье, культуре нашей страны, её современной жизни; готовность излагать свое мнение и аргументировать свою точку зрения; осознанно строить речевое высказывание в соответствии с задачами коммуникации. </a:t>
                      </a:r>
                      <a:b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[Будут сформированы] основы гражданской идентичности, своей этнической принадлежности в форме осознания «Я» как члена семьи, представителя народа, гражданина России;</a:t>
                      </a:r>
                      <a:b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осознавать свою неразрывную связь с разнообразными окружающими социальными группами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73,73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10.1.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Сформированность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уважительного отношения к родному краю; осознанно строить речевое высказывание в соответствии с задачами коммуникации. </a:t>
                      </a:r>
                      <a:b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[Будут сформированы] основы гражданской идентичности, своей этнической принадлежности в форме осознания «Я» как члена семьи, представителя народа, гражданина России; описывать достопримечательности столицы и родного края.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76,55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10.2K1.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Сформированность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уважительного отношения к родному краю; осознанно строить речевое высказывание в соответствии с задачами коммуникации. </a:t>
                      </a:r>
                      <a:b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[Будут сформированы] основы гражданской идентичности, своей этнической принадлежности в форме осознания «Я» как члена семьи, представителя народа, гражданина России; описывать достопримечательности столицы и родного края.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66,19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10.2K2.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Сформированность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уважительного отношения к родному краю; осознанно строить речевое высказывание в соответствии с задачами коммуникации. </a:t>
                      </a:r>
                      <a:b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[Будут сформированы] основы гражданской идентичности, своей этнической принадлежности в форме осознания «Я» как члена семьи, представителя народа, гражданина России; описывать достопримечательности столицы и родного края.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54,52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9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10.3K3.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Сформированность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уважительного отношения к родному краю; осознанно строить речевое высказывание в соответствии с задачами коммуникации. 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29,23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32" y="1500174"/>
          <a:ext cx="9072626" cy="3071834"/>
        </p:xfrm>
        <a:graphic>
          <a:graphicData uri="http://schemas.openxmlformats.org/drawingml/2006/table">
            <a:tbl>
              <a:tblPr/>
              <a:tblGrid>
                <a:gridCol w="428628"/>
                <a:gridCol w="428628"/>
                <a:gridCol w="428628"/>
                <a:gridCol w="500066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  <a:gridCol w="428628"/>
              </a:tblGrid>
              <a:tr h="171451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87,09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72,64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46,94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83,6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51,86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75,77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86,55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74,66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47,25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32,28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75,15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68,95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88,67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69,57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42,84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75,27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73,57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65,41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56,61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27,15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732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89,76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73,63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45,95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85,12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60,99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80,18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90,71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77,26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43,21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30,71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78,69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66,73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86,79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68,21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43,81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73,73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76,55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66,19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54,52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29,23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заданий</a:t>
            </a:r>
            <a:endParaRPr lang="ru-RU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Сравнение отметок с отметками по журналу</a:t>
            </a:r>
            <a:endParaRPr lang="ru-RU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214282" y="1500174"/>
          <a:ext cx="8572560" cy="2822304"/>
        </p:xfrm>
        <a:graphic>
          <a:graphicData uri="http://schemas.openxmlformats.org/drawingml/2006/table">
            <a:tbl>
              <a:tblPr/>
              <a:tblGrid>
                <a:gridCol w="5715040"/>
                <a:gridCol w="1214446"/>
                <a:gridCol w="1643074"/>
              </a:tblGrid>
              <a:tr h="940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Понизили (Отметка &lt; Отметка по журналу) %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246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29,32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Подтвердили (Отметка = Отметке по журналу) %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564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67,22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7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Повысили (Отметка &gt; Отметка по журналу) %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29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3,46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38125" y="1524000"/>
          <a:ext cx="8582025" cy="2847975"/>
        </p:xfrm>
        <a:graphic>
          <a:graphicData uri="http://schemas.openxmlformats.org/drawingml/2006/table">
            <a:tbl>
              <a:tblPr/>
              <a:tblGrid>
                <a:gridCol w="8582025"/>
              </a:tblGrid>
              <a:tr h="28479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643998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902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818 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135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16,5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«4»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439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53,7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%)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226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27,6%)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18 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2,2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%)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Успеваемость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97,8%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Качество знаний –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70,2%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Средняя оценка 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3,8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55336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Русский язык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35429"/>
          <a:ext cx="8929750" cy="5920771"/>
        </p:xfrm>
        <a:graphic>
          <a:graphicData uri="http://schemas.openxmlformats.org/drawingml/2006/table">
            <a:tbl>
              <a:tblPr/>
              <a:tblGrid>
                <a:gridCol w="7215238"/>
                <a:gridCol w="1714512"/>
              </a:tblGrid>
              <a:tr h="5074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Проверяемые требования( умения)</a:t>
                      </a:r>
                      <a:endParaRPr lang="ru-RU" sz="2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справились</a:t>
                      </a:r>
                      <a:endParaRPr lang="ru-RU" sz="20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576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1K1. Умение писать текст под диктовку, соблюдая в практике письма изученные орфографические и пунктуационные нормы. Писать под диктовку тексты в соответствии с изученными правилами правописания; проверять предложенный текст, находить и исправлять орфографические и пунктуационные ошибки. Осознавать место возможного возникновения орфографической ошибки; при работе над ошибками осознавать причины появления ошибки и определять способы действий, помогающие предотвратить ее в последующих письменных работах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67,7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793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1K2. Умение писать текст под диктовку, соблюдая в практике письма изученные орфографические и пунктуационные нормы. Писать под диктовку тексты в соответствии с изученными правилами правописания; проверять предложенный текст, находить и исправлять орфографические и пунктуационные ошибки. Осознавать место возможного возникновения орфографической ошибки; при работе над ошибками осознавать причины появления ошибки и определять способы действий, помогающие предотвратить ее в последующих письменных работах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91,89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17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Умение распознавать однородные члены предложения. Выделять предложения с однородными членами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67,69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600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3.1. Умение распознавать главные члены предложения. Находить главные и второстепенные (без деления на виды) члены предложения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86,8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96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3.2. Умение распознавать части речи. Распознавать грамматические признаки слов; с учетом совокупности выявленных признаков (что называет, на какие вопросы отвечает, как изменяется) относить слова к определенной группе основных частей речи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79,95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357950" y="274638"/>
            <a:ext cx="2328850" cy="72547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285728"/>
          <a:ext cx="8715436" cy="5888736"/>
        </p:xfrm>
        <a:graphic>
          <a:graphicData uri="http://schemas.openxmlformats.org/drawingml/2006/table">
            <a:tbl>
              <a:tblPr/>
              <a:tblGrid>
                <a:gridCol w="7286676"/>
                <a:gridCol w="1428760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 Умение распознавать правильную орфоэпическую норму. Соблюдать нормы русского литературного языка в собственной речи и оценивать соблюдение этих норм в речи собеседников (в объеме представленного в учебнике материала)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71,03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Умение классифицировать согласные звуки. Характеризовать звуки русского языка: согласные звонкие/глухие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73,96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 Умение распознавать основную мысль текста при его письменном предъявлении; адекватно формулировать основную мысль в письменной форме, соблюдая нормы построения предложения и словоупотребления. Определять тему и главную мысль текста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52,87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 Умение составлять план прочитанного текста (адекватно воспроизводить прочитанный текст с заданной степенью свернутости) в письменной форме, соблюдая нормы построения предложения и словоупотребления. Делить тексты на смысловые части, составлять план текста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63,24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8. Умение строить речевое высказывание заданной структуры (вопросительное предложение) в письменной форме по содержанию прочитанного текста. Задавать вопросы по содержанию текста и отвечать на них, подтверждая ответ примерами из текста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70,35</a:t>
                      </a:r>
                      <a:endParaRPr lang="ru-RU" sz="16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9. Умение распознавать значение слова; адекватно формулировать значение слова в письменной форме, соблюдая нормы построения предложения и словоупотребления. Определять значение слова по тексту  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75,31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28662" y="274638"/>
            <a:ext cx="7758138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47625" y="276225"/>
          <a:ext cx="8791575" cy="5924550"/>
        </p:xfrm>
        <a:graphic>
          <a:graphicData uri="http://schemas.openxmlformats.org/drawingml/2006/table">
            <a:tbl>
              <a:tblPr/>
              <a:tblGrid>
                <a:gridCol w="8791575"/>
              </a:tblGrid>
              <a:tr h="59245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42852"/>
          <a:ext cx="8858312" cy="6752466"/>
        </p:xfrm>
        <a:graphic>
          <a:graphicData uri="http://schemas.openxmlformats.org/drawingml/2006/table">
            <a:tbl>
              <a:tblPr/>
              <a:tblGrid>
                <a:gridCol w="7929618"/>
                <a:gridCol w="928694"/>
              </a:tblGrid>
              <a:tr h="3017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10. Умение подбирать к слову близкие по значению слова. Подбирать синонимы для устранения повторов в тексте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668" marR="5366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70,54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668" marR="5366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73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11. Умение классифицировать слова по составу. Находить в словах с однозначно выделяемыми морфемами окончание, корень, приставку, суффикс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668" marR="5366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66,08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668" marR="5366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6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12.1. Умение распознавать имена существительные в предложении, распознавать грамматические признаки имени существительного. Распознавать грамматические признаки слов, с учетом совокупности выявленных признаков относить слова к определенной группе основных частей речи / Проводить морфологический разбор имен существительных по предложенному в учебнике алгоритму; оценивать правильность проведения морфологического разбора; находить в тексте предлоги с именами существительными, к которым они относятся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668" marR="5366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71,64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668" marR="5366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560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12.2. Умение распознавать имена существительные в предложении, распознавать грамматические признаки имени существительного. Распознавать грамматические признаки слов, с учетом совокупности выявленных признаков относить слова к определенной группе основных частей речи / Проводить морфологический разбор имен существительных по предложенному в учебнике алгоритму; оценивать правильность проведения морфологического разбора; находить в тексте предлоги с именами существительными, к которым они относятся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668" marR="5366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67,73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668" marR="5366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13.1. Умение распознавать имена прилагательные в предложении, распознавать грамматические признаки имени прилагательного. Распознавать грамматические признаки слов, с учетом совокупности выявленных признаков относить слова к определенной группе основных частей речи / Проводить морфологический разбор имен прилагательных по предложенному в учебнике алгоритму, оценивать правильность проведения морфологического разбора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668" marR="5366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69,44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668" marR="5366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51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13.2. Умение распознавать имена прилагательные в предложении, распознавать грамматические признаки имени прилагательного. Распознавать грамматические признаки слов, с учетом совокупности выявленных признаков относить слова к определенной группе основных частей речи / Проводить морфологический разбор имен прилагательных по предложенному в учебнике алгоритму, оценивать правильность проведения морфологического разбора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668" marR="5366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57,21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3668" marR="53668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flipH="1">
            <a:off x="8001024" y="274638"/>
            <a:ext cx="71438" cy="29684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42875" y="104775"/>
          <a:ext cx="8877300" cy="6896100"/>
        </p:xfrm>
        <a:graphic>
          <a:graphicData uri="http://schemas.openxmlformats.org/drawingml/2006/table">
            <a:tbl>
              <a:tblPr/>
              <a:tblGrid>
                <a:gridCol w="8877300"/>
              </a:tblGrid>
              <a:tr h="689610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357166"/>
          <a:ext cx="8358246" cy="4971669"/>
        </p:xfrm>
        <a:graphic>
          <a:graphicData uri="http://schemas.openxmlformats.org/drawingml/2006/table">
            <a:tbl>
              <a:tblPr/>
              <a:tblGrid>
                <a:gridCol w="6786610"/>
                <a:gridCol w="1571636"/>
              </a:tblGrid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14. Умение распознавать глаголы в предложении. Распознавать грамматические признаки слов, с учетом совокупности выявленных признаков относить слова к определенной группе основных частей речи 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86,8</a:t>
                      </a: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15.1. Умение на основе данной информации  и собственного жизненного опыта обучающихся определять конкретную жизненную ситуацию для адекватной интерпретации данной информации, соблюдая при письме изученные орфографические и пунктуационные нормы. Интерпретация содержащейся в тексте информации</a:t>
                      </a:r>
                      <a:endParaRPr lang="ru-RU" sz="18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39,49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15.2. Умение на основе данной информации  и собственного жизненного опыта обучающихся определять конкретную жизненную ситуацию для адекватной интерпретации данной информации, соблюдая при письме изученные орфографические и пунктуационные нормы. Интерпретация содержащейся в тексте информации</a:t>
                      </a:r>
                      <a:endParaRPr lang="ru-RU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41,32</a:t>
                      </a:r>
                      <a:endParaRPr lang="ru-RU" sz="18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33375" y="333375"/>
          <a:ext cx="8401050" cy="5048250"/>
        </p:xfrm>
        <a:graphic>
          <a:graphicData uri="http://schemas.openxmlformats.org/drawingml/2006/table">
            <a:tbl>
              <a:tblPr/>
              <a:tblGrid>
                <a:gridCol w="8401050"/>
              </a:tblGrid>
              <a:tr h="504825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1643050"/>
          <a:ext cx="8929750" cy="3000396"/>
        </p:xfrm>
        <a:graphic>
          <a:graphicData uri="http://schemas.openxmlformats.org/drawingml/2006/table">
            <a:tbl>
              <a:tblPr/>
              <a:tblGrid>
                <a:gridCol w="428628"/>
                <a:gridCol w="357190"/>
                <a:gridCol w="500066"/>
                <a:gridCol w="428628"/>
                <a:gridCol w="428628"/>
                <a:gridCol w="428628"/>
                <a:gridCol w="428628"/>
                <a:gridCol w="428628"/>
                <a:gridCol w="357190"/>
                <a:gridCol w="357190"/>
                <a:gridCol w="428628"/>
                <a:gridCol w="428628"/>
                <a:gridCol w="428628"/>
                <a:gridCol w="428628"/>
                <a:gridCol w="428628"/>
                <a:gridCol w="428628"/>
                <a:gridCol w="500066"/>
                <a:gridCol w="500066"/>
                <a:gridCol w="428628"/>
                <a:gridCol w="357190"/>
                <a:gridCol w="428628"/>
              </a:tblGrid>
              <a:tr h="164307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60,98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86,42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61,09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81,18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70,81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70,06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70,48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55,37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61,49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66,13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73,84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67,5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60,88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70,85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61,64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69,26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54,16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80,84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40,93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38,25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5732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ЛМР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67,7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91,89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67,69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86,8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79,95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71,03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73,96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52,87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63,24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70,35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75,31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70,54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66,08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71,64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67,73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69,44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57,21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86,8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39,49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41,32</a:t>
                      </a:r>
                    </a:p>
                  </a:txBody>
                  <a:tcPr marL="5472" marR="5472" marT="547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заданий</a:t>
            </a:r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85720" y="1785926"/>
          <a:ext cx="8643998" cy="2472316"/>
        </p:xfrm>
        <a:graphic>
          <a:graphicData uri="http://schemas.openxmlformats.org/drawingml/2006/table">
            <a:tbl>
              <a:tblPr/>
              <a:tblGrid>
                <a:gridCol w="3735735"/>
                <a:gridCol w="2836561"/>
                <a:gridCol w="2071702"/>
              </a:tblGrid>
              <a:tr h="8572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Понизили (Отметка &lt; Отметка по журналу) %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145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17,75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Подтвердили (Отметка = Отметке по журналу) %</a:t>
                      </a:r>
                      <a:endParaRPr lang="ru-RU" sz="2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606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74,17</a:t>
                      </a: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Повысили (Отметка &gt; Отметка по журналу) %</a:t>
                      </a:r>
                      <a:endParaRPr lang="ru-RU" sz="2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</a:t>
                      </a:r>
                      <a:endParaRPr lang="ru-RU" sz="2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solidFill>
                            <a:srgbClr val="C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8,08</a:t>
                      </a:r>
                      <a:endParaRPr lang="ru-RU" sz="2400" b="1" dirty="0">
                        <a:solidFill>
                          <a:srgbClr val="C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4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Сравнение отметок с отметками по журналу</a:t>
            </a:r>
            <a:endParaRPr lang="ru-RU" dirty="0"/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643998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902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806 (89%)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223 (28,4%)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«4»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396 (48,6%) 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175 (21,5%)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12 (1,5%)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Успеваемость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98,5 %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Качество знаний –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76,7%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Средняя оценка 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4,0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55336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Математика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142852"/>
          <a:ext cx="8929750" cy="6671750"/>
        </p:xfrm>
        <a:graphic>
          <a:graphicData uri="http://schemas.openxmlformats.org/drawingml/2006/table">
            <a:tbl>
              <a:tblPr/>
              <a:tblGrid>
                <a:gridCol w="8215370"/>
                <a:gridCol w="714380"/>
              </a:tblGrid>
              <a:tr h="54166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Проверяемые </a:t>
                      </a:r>
                      <a:r>
                        <a:rPr lang="ru-RU" sz="16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требования (умения</a:t>
                      </a:r>
                      <a:r>
                        <a:rPr lang="ru-RU" sz="1600" b="1" i="0" u="none" strike="noStrike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600" b="1" i="0" u="none" strike="noStrike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1" marR="3671" marT="36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справились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1" marR="3671" marT="367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 Развитие представлений о числе и числовых системах от натуральных до действительных чисел. Оперировать на базовом уровне понятием целое число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 Умение выполнять арифметические действия с числами и числовыми выражениями. Вычислять значение числового выражения (содержащего 2–3 арифметических действия, со скобками и без скобок).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 Развитие представлений о числе и числовых системах от натуральных до действительных чисел. Решать задачи на нахождение части числа и числа по его части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83,5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 Развитие представлений о числе и числовых системах от натуральных до действительных чисел. Оперировать на базовом уровне понятием десятичная дробь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51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5.1. Умение пользоваться оценкой и прикидкой при практических расчетах. Оценивать размеры реальных объектов окружающего мира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5.2. Умение изображать геометрические фигуры. Выполнять построение геометрических фигур с заданными измерениями (отрезок, квадрат, прямоугольник) с помощью линейки, угольника.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48,64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751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6.1. Умение работать с таблицами, схемами, графиками диаграммами. Читать несложные готовые таблицы.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94,79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6.2. Развитие представлений о числе и числовых системах от натуральных до действительных чисел. Сравнивать рациональные числа / упорядочивать числа, записанные в виде обыкновенных дробей, десятичных дробей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85,11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74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 Овладение навыками письменных вычислений. Использовать свойства чисел и правила действий с рациональными числами при выполнении </a:t>
                      </a:r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вычислений.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64,39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213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 Умение анализировать, извлекать необходимую информацию. Решать несложные логические задачи, находить пересечение, объединение, подмножество в простейших ситуациях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44,42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4937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9.1. Овладение основами логического и алгоритмического мышления. Интерпретировать информацию, полученную при проведении несложных исследований (объяснять, сравнивать и обобщать данные, делать выводы и прогнозы).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49,63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88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9.2. Овладение геометрическим языком, развитие навыков изобразительных умений, навыков геометрических построений. Оперировать на базовом уровне понятиями: фигура, точка, отрезок, прямая, луч, ломанная, угол, многоугольник, треугольник и четырехугольник, прямоугольник и квадрат, окружность и круг, прямоугольный параллелепипед, куб, шар. Изображать изучаемые фигуры от руки и с помощью линейки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44,29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188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 Овладение основами логического и алгоритмического мышления 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Собирать, представлять, интерпретировать информацию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lang="ru-RU" sz="12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59,37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251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 Овладение основами пространственного воображения. Описывать взаимное расположение предметов в пространстве и на плоскости.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65,07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27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12. Овладение основами логического и алгоритмического мышления. </a:t>
                      </a:r>
                      <a:b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Решать задачи в 3–4 действия.</a:t>
                      </a:r>
                    </a:p>
                  </a:txBody>
                  <a:tcPr marL="3671" marR="3671" marT="36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2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17,43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214338"/>
            <a:ext cx="7858148" cy="2143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1428736"/>
          <a:ext cx="1714544" cy="3000396"/>
        </p:xfrm>
        <a:graphic>
          <a:graphicData uri="http://schemas.openxmlformats.org/drawingml/2006/table">
            <a:tbl>
              <a:tblPr/>
              <a:tblGrid>
                <a:gridCol w="1714544"/>
              </a:tblGrid>
              <a:tr h="14287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РТ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ЛМР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Выполнение заданий</a:t>
            </a:r>
            <a:endParaRPr lang="ru-RU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85918" y="1428736"/>
          <a:ext cx="7286676" cy="3000396"/>
        </p:xfrm>
        <a:graphic>
          <a:graphicData uri="http://schemas.openxmlformats.org/drawingml/2006/table">
            <a:tbl>
              <a:tblPr/>
              <a:tblGrid>
                <a:gridCol w="500066"/>
                <a:gridCol w="500066"/>
                <a:gridCol w="428628"/>
                <a:gridCol w="500066"/>
                <a:gridCol w="500066"/>
                <a:gridCol w="500066"/>
                <a:gridCol w="500066"/>
                <a:gridCol w="500066"/>
                <a:gridCol w="500066"/>
                <a:gridCol w="428628"/>
                <a:gridCol w="500066"/>
                <a:gridCol w="500066"/>
                <a:gridCol w="428628"/>
                <a:gridCol w="500066"/>
                <a:gridCol w="500066"/>
              </a:tblGrid>
              <a:tr h="1428760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91,74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80,24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83,34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59,05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61,46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46,57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92,76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84,46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59,66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47,12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52,72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40,85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55,32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69,19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14,41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71636"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93,3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83,5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60,17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60,67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48,64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94,79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85,11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64,39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44,42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49,63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44,29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59,37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65,07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17,43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1857364"/>
          <a:ext cx="8715436" cy="2357454"/>
        </p:xfrm>
        <a:graphic>
          <a:graphicData uri="http://schemas.openxmlformats.org/drawingml/2006/table">
            <a:tbl>
              <a:tblPr/>
              <a:tblGrid>
                <a:gridCol w="6215106"/>
                <a:gridCol w="1214446"/>
                <a:gridCol w="1285884"/>
              </a:tblGrid>
              <a:tr h="928694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Понизили (Отметка &lt;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13,77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2942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Подтвердили (Отметка = Отметке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72,21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Повысили (Отметка &gt; Отметка по журналу) %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2000" b="1" i="0" u="none" strike="noStrike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14,02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Сравнение отметок с отметками по журналу</a:t>
            </a:r>
            <a:endParaRPr lang="ru-RU" sz="36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70"/>
            <a:ext cx="8643998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Всего учащихся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902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Приняли участие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841 (99%)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«5»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139 (16,5%)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«4»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531 (63,2%) </a:t>
            </a:r>
          </a:p>
          <a:p>
            <a:pPr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«3»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170 (20,2%) </a:t>
            </a:r>
          </a:p>
          <a:p>
            <a:pPr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«2»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(0,1%) 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Успеваемость –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99,9 %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Качество знаний –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79,67%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Средняя оценка  -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3,9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0"/>
            <a:ext cx="8355336" cy="785794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4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  <a:endParaRPr lang="ru-RU" sz="36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-214338"/>
            <a:ext cx="7858148" cy="2143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-1"/>
          <a:ext cx="9072594" cy="6808384"/>
        </p:xfrm>
        <a:graphic>
          <a:graphicData uri="http://schemas.openxmlformats.org/drawingml/2006/table">
            <a:tbl>
              <a:tblPr/>
              <a:tblGrid>
                <a:gridCol w="8352547"/>
                <a:gridCol w="720047"/>
              </a:tblGrid>
              <a:tr h="3571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 </a:t>
                      </a:r>
                      <a:r>
                        <a:rPr lang="ru-RU" sz="1400" b="1" dirty="0" smtClean="0">
                          <a:solidFill>
                            <a:schemeClr val="accent2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Проверяемые </a:t>
                      </a:r>
                      <a:r>
                        <a:rPr lang="ru-RU" sz="1400" b="1" dirty="0" smtClean="0">
                          <a:solidFill>
                            <a:schemeClr val="accent2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требования (умения)</a:t>
                      </a:r>
                      <a:endParaRPr lang="ru-RU" sz="1400" b="1" dirty="0">
                        <a:solidFill>
                          <a:schemeClr val="accent2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ru-RU" sz="12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%справились</a:t>
                      </a:r>
                      <a:endParaRPr lang="ru-RU" sz="12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2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Овладение начальными сведениями о сущности и особенностях объектов, процессов и явлений действительности (природных, социальных, культурных, технических и др.); использование различных способов анализа, передачи информации в соответствии с познавательными задачами; в том числе умение анализировать изображения. Узнавать изученные объекты и явления живой и неживой природы; использовать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знаково­символические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средства для решения задач. 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89,76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647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Использование различных способов анализа, организации, передачи и интерпретации информации в соответствии с познавательными задачами; освоение доступных способов изучения природы. </a:t>
                      </a:r>
                      <a:b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Использовать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знаково­символические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средства для решения задач; понимать информацию, представленную разными способами: словесно, в виде таблицы, схемы.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73,63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19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3.1. Овладение начальными сведениями о сущности и особенностях объектов, процессов и явлений действительности (природных, социальных, культурных, технических и др.); овладение логическими действиями анализа, синтеза, обобщения, классификации по родовидовым признакам. </a:t>
                      </a:r>
                      <a:b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Использовать готовые модели (глобус, карту, план) для объяснения явлений или описания свойств объектов; обнаруживать простейшие взаимосвязи между живой и неживой природой, взаимосвязи в живой природе. 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45,95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173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3.2. Овладение начальными сведениями о сущности и особенностях объектов, процессов и явлений действительности (природных, социальных, культурных, технических и др.); овладение логическими действиями анализа, синтеза, обобщения, классификации по родовидовым признакам. </a:t>
                      </a:r>
                      <a:b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Использовать готовые модели (глобус, карту, план) для объяснения явлений или описания свойств объектов; обнаруживать простейшие взаимосвязи между живой и неживой природой, взаимосвязи в живой природе. 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85,12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28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3.3. Овладение начальными сведениями о сущности и особенностях объектов, процессов и явлений действительности (природных, социальных, культурных, технических и др.); овладение логическими действиями анализа, синтеза, обобщения, классификации по родовидовым признакам. </a:t>
                      </a:r>
                      <a:b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Использовать готовые модели (глобус, карту, план) для объяснения явлений или описания свойств объектов; обнаруживать простейшие взаимосвязи между живой и неживой природой, взаимосвязи в живой природе. 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60,99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5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 Овладение начальными сведениями о сущности и особенностях объектов, процессов и явлений действительности; умение анализировать изображения. 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</a:t>
                      </a: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знавать 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изученные объекты и явления живой и неживой природы; использовать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знаково­символические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средства, в том числе модели, для решения задач.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80,18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47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Освоение элементарных норм </a:t>
                      </a:r>
                      <a:r>
                        <a:rPr lang="ru-RU" sz="12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здоровьесберегающего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поведения в природной и социальной среде. </a:t>
                      </a:r>
                      <a:b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Понимать необходимость здорового образа жизни, соблюдения правил безопасного поведения; использовать знания о строении и функционировании организма человека для сохранения и укрепления своего здоровья.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90,71</a:t>
                      </a:r>
                      <a:endParaRPr lang="ru-RU" sz="12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34421" marR="34421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1071538" y="-2571791"/>
            <a:ext cx="8072462" cy="1571636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32" y="285728"/>
          <a:ext cx="9072626" cy="5888736"/>
        </p:xfrm>
        <a:graphic>
          <a:graphicData uri="http://schemas.openxmlformats.org/drawingml/2006/table">
            <a:tbl>
              <a:tblPr/>
              <a:tblGrid>
                <a:gridCol w="8072494"/>
                <a:gridCol w="1000132"/>
              </a:tblGrid>
              <a:tr h="17859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6.1. Освоение доступных способов изучения природы (наблюдение, измерение, опыт); овладение логическими действиями сравнения, анализа, синтеза, установления аналогий и причинно-следственных связей, построения рассуждений; осознанно строить речевое высказывание в соответствии с задачами коммуникации. </a:t>
                      </a:r>
                      <a:b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Вычленять содержащиеся в тексте основные события; сравнивать между собой объекты, описанные в тексте, выделяя 2-3 существенных признака; проводить несложные наблюдения в окружающей среде и ставить опыты, используя простейшее лабораторное оборудование;</a:t>
                      </a:r>
                      <a:b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создавать и преобразовывать модели и схемы для решения задач 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77,26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489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6.2. Освоение доступных способов изучения природы (наблюдение, измерение, опыт); овладение логическими действиями сравнения, анализа, синтеза, установления аналогий и причинно-следственных связей, построения рассуждений; осознанно строить речевое высказывание в соответствии с задачами коммуникации. </a:t>
                      </a:r>
                      <a:b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Вычленять содержащиеся в тексте основные события; сравнивать между собой объекты, описанные в тексте, выделяя 2-3 существенных признака; проводить несложные наблюдения в окружающей среде и ставить опыты, используя простейшее лабораторное оборудование;</a:t>
                      </a:r>
                      <a:b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создавать и преобразовывать модели и схемы для решения задач 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43,21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73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6.3. Освоение доступных способов изучения природы (наблюдение, измерение, опыт); овладение логическими действиями сравнения, анализа, синтеза, установления аналогий и причинно-следственных связей, построения рассуждений; осознанно строить речевое высказывание в соответствии с задачами коммуникации. </a:t>
                      </a:r>
                      <a:b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Вычленять содержащиеся в тексте основные события; сравнивать между собой объекты, описанные в тексте, выделяя 2-3 существенных признака; проводить несложные наблюдения в окружающей среде и ставить опыты, используя простейшее лабораторное оборудование;</a:t>
                      </a:r>
                      <a:b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создавать и преобразовывать модели и схемы для решения задач 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30,71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-571500"/>
            <a:ext cx="8086724" cy="57150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-9525" y="276225"/>
          <a:ext cx="9086850" cy="5953125"/>
        </p:xfrm>
        <a:graphic>
          <a:graphicData uri="http://schemas.openxmlformats.org/drawingml/2006/table">
            <a:tbl>
              <a:tblPr/>
              <a:tblGrid>
                <a:gridCol w="9086850"/>
              </a:tblGrid>
              <a:tr h="59531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1406" y="142852"/>
          <a:ext cx="9001188" cy="6254348"/>
        </p:xfrm>
        <a:graphic>
          <a:graphicData uri="http://schemas.openxmlformats.org/drawingml/2006/table">
            <a:tbl>
              <a:tblPr/>
              <a:tblGrid>
                <a:gridCol w="8001056"/>
                <a:gridCol w="1000132"/>
              </a:tblGrid>
              <a:tr h="157163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7.1. Освоение элементарных правил нравственного поведения в мире природы и людей; использование знаково-символических средств представления информации для создания моделей изучаемых объектов и процессов; осознанно строить речевое высказывание в соответствии с задачами коммуникации. </a:t>
                      </a:r>
                      <a:b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Использовать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знаково­символические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средства, в том числе модели, для решения задач / выполнять правила безопасного поведения в доме, на улице, природной среде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78,69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14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7.2. Освоение элементарных правил нравственного поведения в мире природы и людей; использование знаково-символических средств представления информации для создания моделей изучаемых объектов и процессов; осознанно строить речевое высказывание в соответствии с задачами коммуникации. </a:t>
                      </a:r>
                      <a:b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Использовать </a:t>
                      </a:r>
                      <a:r>
                        <a:rPr lang="ru-RU" sz="14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знаково­символические</a:t>
                      </a: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средства, в том числе модели, для решения задач / выполнять правила безопасного поведения в доме, на улице, природной среде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66,73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28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8K1. Овладение начальными сведениями о сущности и особенностях объектов, процессов и явлений действительности (социальных); осознанно строить речевое высказывание в соответствии с задачами коммуникации. </a:t>
                      </a:r>
                      <a:b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Оценивать характер взаимоотношений людей в различных социальных группах.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86,79</a:t>
                      </a:r>
                      <a:endParaRPr lang="ru-RU" sz="1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4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8K2. Овладение начальными сведениями о сущности и особенностях объектов, процессов и явлений действительности (социальных); осознанно строить речевое высказывание в соответствии с задачами коммуникации. </a:t>
                      </a:r>
                      <a:b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Оценивать характер взаимоотношений людей в различных социальных группах.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68,21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009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8K3. Овладение начальными сведениями о сущности и особенностях объектов, процессов и явлений действительности (социальных); осознанно строить речевое высказывание в соответствии с задачами коммуникации. </a:t>
                      </a:r>
                      <a:b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</a:br>
                      <a:r>
                        <a:rPr lang="ru-RU" sz="14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Оценивать характер взаимоотношений людей в различных социальных группах.</a:t>
                      </a:r>
                      <a:endParaRPr lang="ru-RU" sz="1400" b="1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43,81</a:t>
                      </a:r>
                      <a:endParaRPr lang="ru-RU" sz="14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7084" marR="67084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214338"/>
            <a:ext cx="7972452" cy="2143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85725" y="171450"/>
          <a:ext cx="9020175" cy="6257925"/>
        </p:xfrm>
        <a:graphic>
          <a:graphicData uri="http://schemas.openxmlformats.org/drawingml/2006/table">
            <a:tbl>
              <a:tblPr/>
              <a:tblGrid>
                <a:gridCol w="9020175"/>
              </a:tblGrid>
              <a:tr h="625792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5954</TotalTime>
  <Words>2287</Words>
  <Application>Microsoft Office PowerPoint</Application>
  <PresentationFormat>Экран (4:3)</PresentationFormat>
  <Paragraphs>298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Открытая</vt:lpstr>
      <vt:lpstr>                                Результаты ВПР учащихся 5 классов 2020-2021 учебного года   </vt:lpstr>
      <vt:lpstr>              Математика</vt:lpstr>
      <vt:lpstr>Слайд 3</vt:lpstr>
      <vt:lpstr>Выполнение заданий</vt:lpstr>
      <vt:lpstr>Сравнение отметок с отметками по журналу</vt:lpstr>
      <vt:lpstr>              Окружающий мир</vt:lpstr>
      <vt:lpstr>Слайд 7</vt:lpstr>
      <vt:lpstr>Слайд 8</vt:lpstr>
      <vt:lpstr>Слайд 9</vt:lpstr>
      <vt:lpstr>Слайд 10</vt:lpstr>
      <vt:lpstr>Выполнение заданий</vt:lpstr>
      <vt:lpstr>Сравнение отметок с отметками по журналу</vt:lpstr>
      <vt:lpstr>              Русский язык</vt:lpstr>
      <vt:lpstr>Слайд 14</vt:lpstr>
      <vt:lpstr>Слайд 15</vt:lpstr>
      <vt:lpstr>Слайд 16</vt:lpstr>
      <vt:lpstr>Слайд 17</vt:lpstr>
      <vt:lpstr>Выполнение заданий</vt:lpstr>
      <vt:lpstr>Сравнение отметок с отметками по журналу</vt:lpstr>
    </vt:vector>
  </TitlesOfParts>
  <Company>ИМЦ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диагностического тестирования по математике  за 1 полугодие  2012-2013 учебного года. </dc:title>
  <dc:creator>РС</dc:creator>
  <cp:lastModifiedBy>Admin</cp:lastModifiedBy>
  <cp:revision>869</cp:revision>
  <dcterms:created xsi:type="dcterms:W3CDTF">2012-12-17T07:09:56Z</dcterms:created>
  <dcterms:modified xsi:type="dcterms:W3CDTF">2020-12-23T11:10:32Z</dcterms:modified>
</cp:coreProperties>
</file>